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58" r:id="rId4"/>
    <p:sldId id="259" r:id="rId5"/>
    <p:sldId id="260" r:id="rId6"/>
    <p:sldId id="262" r:id="rId7"/>
    <p:sldId id="263" r:id="rId8"/>
    <p:sldId id="261"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67" d="100"/>
          <a:sy n="67" d="100"/>
        </p:scale>
        <p:origin x="64"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6B6FD0-342A-448D-A094-62F890022839}" type="datetimeFigureOut">
              <a:rPr lang="en-US" smtClean="0"/>
              <a:t>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3AEA2-4AA5-41F2-84C2-BFADA504DE09}" type="slidenum">
              <a:rPr lang="en-US" smtClean="0"/>
              <a:t>‹#›</a:t>
            </a:fld>
            <a:endParaRPr lang="en-US"/>
          </a:p>
        </p:txBody>
      </p:sp>
    </p:spTree>
    <p:extLst>
      <p:ext uri="{BB962C8B-B14F-4D97-AF65-F5344CB8AC3E}">
        <p14:creationId xmlns:p14="http://schemas.microsoft.com/office/powerpoint/2010/main" val="2164842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dirty="0" smtClean="0"/>
              <a:t>Beberapa kata kunci terkait statistika</a:t>
            </a:r>
            <a:endParaRPr lang="id-ID" dirty="0"/>
          </a:p>
        </p:txBody>
      </p:sp>
      <p:sp>
        <p:nvSpPr>
          <p:cNvPr id="4" name="Slide Number Placeholder 3"/>
          <p:cNvSpPr>
            <a:spLocks noGrp="1"/>
          </p:cNvSpPr>
          <p:nvPr>
            <p:ph type="sldNum" sz="quarter" idx="10"/>
          </p:nvPr>
        </p:nvSpPr>
        <p:spPr/>
        <p:txBody>
          <a:bodyPr/>
          <a:lstStyle/>
          <a:p>
            <a:fld id="{7CE78134-50A5-427C-9F7C-C2FA1B56A6E9}" type="slidenum">
              <a:rPr lang="id-ID" smtClean="0">
                <a:solidFill>
                  <a:prstClr val="black"/>
                </a:solidFill>
              </a:rPr>
              <a:pPr/>
              <a:t>3</a:t>
            </a:fld>
            <a:endParaRPr lang="id-ID">
              <a:solidFill>
                <a:prstClr val="black"/>
              </a:solidFill>
            </a:endParaRPr>
          </a:p>
        </p:txBody>
      </p:sp>
    </p:spTree>
    <p:extLst>
      <p:ext uri="{BB962C8B-B14F-4D97-AF65-F5344CB8AC3E}">
        <p14:creationId xmlns:p14="http://schemas.microsoft.com/office/powerpoint/2010/main" val="32577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Berpikir secara deduktif dan induktif</a:t>
            </a:r>
            <a:r>
              <a:rPr lang="id-ID" baseline="0" dirty="0" smtClean="0"/>
              <a:t> adalah cara manusia untuk survive. Statistika berawal dari pengamatan atau observasi empiris atau data. Kemudian diambil generalisasi atau inferensi dari data tersebut. Kesimpulan yang diperoleh dapat digunakan untuk prediksi dan pengambilan keputusan. Siklus seperti ini akan berlansung terus dan terjadi pada semua bidang kehidupan. Dalam siklus ini, Statistika lebih berperan dalam proses </a:t>
            </a:r>
          </a:p>
          <a:p>
            <a:r>
              <a:rPr lang="id-ID" baseline="0" dirty="0" smtClean="0"/>
              <a:t>inferensi. </a:t>
            </a:r>
            <a:r>
              <a:rPr lang="id-ID" baseline="0" smtClean="0"/>
              <a:t>Induksi (fungsional), deduksi (struktural).</a:t>
            </a:r>
            <a:endParaRPr lang="id-ID" dirty="0"/>
          </a:p>
        </p:txBody>
      </p:sp>
      <p:sp>
        <p:nvSpPr>
          <p:cNvPr id="4" name="Slide Number Placeholder 3"/>
          <p:cNvSpPr>
            <a:spLocks noGrp="1"/>
          </p:cNvSpPr>
          <p:nvPr>
            <p:ph type="sldNum" sz="quarter" idx="10"/>
          </p:nvPr>
        </p:nvSpPr>
        <p:spPr/>
        <p:txBody>
          <a:bodyPr/>
          <a:lstStyle/>
          <a:p>
            <a:fld id="{7CE78134-50A5-427C-9F7C-C2FA1B56A6E9}" type="slidenum">
              <a:rPr lang="id-ID" smtClean="0">
                <a:solidFill>
                  <a:prstClr val="black"/>
                </a:solidFill>
              </a:rPr>
              <a:pPr/>
              <a:t>4</a:t>
            </a:fld>
            <a:endParaRPr lang="id-ID">
              <a:solidFill>
                <a:prstClr val="black"/>
              </a:solidFill>
            </a:endParaRPr>
          </a:p>
        </p:txBody>
      </p:sp>
    </p:spTree>
    <p:extLst>
      <p:ext uri="{BB962C8B-B14F-4D97-AF65-F5344CB8AC3E}">
        <p14:creationId xmlns:p14="http://schemas.microsoft.com/office/powerpoint/2010/main" val="3793990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Apalagi di pemerintahan, seharusnya setiap keputusan berdasarkan fakta dan pengalaman empiris</a:t>
            </a:r>
            <a:endParaRPr lang="id-ID" dirty="0"/>
          </a:p>
        </p:txBody>
      </p:sp>
      <p:sp>
        <p:nvSpPr>
          <p:cNvPr id="4" name="Slide Number Placeholder 3"/>
          <p:cNvSpPr>
            <a:spLocks noGrp="1"/>
          </p:cNvSpPr>
          <p:nvPr>
            <p:ph type="sldNum" sz="quarter" idx="10"/>
          </p:nvPr>
        </p:nvSpPr>
        <p:spPr/>
        <p:txBody>
          <a:bodyPr/>
          <a:lstStyle/>
          <a:p>
            <a:fld id="{7CE78134-50A5-427C-9F7C-C2FA1B56A6E9}" type="slidenum">
              <a:rPr lang="id-ID" smtClean="0"/>
              <a:t>5</a:t>
            </a:fld>
            <a:endParaRPr lang="id-ID"/>
          </a:p>
        </p:txBody>
      </p:sp>
    </p:spTree>
    <p:extLst>
      <p:ext uri="{BB962C8B-B14F-4D97-AF65-F5344CB8AC3E}">
        <p14:creationId xmlns:p14="http://schemas.microsoft.com/office/powerpoint/2010/main" val="4044764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Bahkan</a:t>
            </a:r>
            <a:r>
              <a:rPr lang="id-ID" baseline="0" dirty="0" smtClean="0"/>
              <a:t> penjual koran pun menggunakan statistial thinking. Mereka biasanya menawarkan koran yang tepat diperempatan lampu merah setelah melakukan observasi empiris beberapa kali terhadap calon pembelinya.</a:t>
            </a:r>
            <a:endParaRPr lang="id-ID" dirty="0"/>
          </a:p>
        </p:txBody>
      </p:sp>
      <p:sp>
        <p:nvSpPr>
          <p:cNvPr id="4" name="Slide Number Placeholder 3"/>
          <p:cNvSpPr>
            <a:spLocks noGrp="1"/>
          </p:cNvSpPr>
          <p:nvPr>
            <p:ph type="sldNum" sz="quarter" idx="10"/>
          </p:nvPr>
        </p:nvSpPr>
        <p:spPr/>
        <p:txBody>
          <a:bodyPr/>
          <a:lstStyle/>
          <a:p>
            <a:fld id="{7CE78134-50A5-427C-9F7C-C2FA1B56A6E9}" type="slidenum">
              <a:rPr lang="id-ID" smtClean="0"/>
              <a:t>6</a:t>
            </a:fld>
            <a:endParaRPr lang="id-ID"/>
          </a:p>
        </p:txBody>
      </p:sp>
    </p:spTree>
    <p:extLst>
      <p:ext uri="{BB962C8B-B14F-4D97-AF65-F5344CB8AC3E}">
        <p14:creationId xmlns:p14="http://schemas.microsoft.com/office/powerpoint/2010/main" val="3433096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Juga dalam bidang pertanian</a:t>
            </a:r>
            <a:endParaRPr lang="id-ID" dirty="0"/>
          </a:p>
        </p:txBody>
      </p:sp>
      <p:sp>
        <p:nvSpPr>
          <p:cNvPr id="4" name="Slide Number Placeholder 3"/>
          <p:cNvSpPr>
            <a:spLocks noGrp="1"/>
          </p:cNvSpPr>
          <p:nvPr>
            <p:ph type="sldNum" sz="quarter" idx="10"/>
          </p:nvPr>
        </p:nvSpPr>
        <p:spPr/>
        <p:txBody>
          <a:bodyPr/>
          <a:lstStyle/>
          <a:p>
            <a:fld id="{7CE78134-50A5-427C-9F7C-C2FA1B56A6E9}" type="slidenum">
              <a:rPr lang="id-ID" smtClean="0"/>
              <a:t>7</a:t>
            </a:fld>
            <a:endParaRPr lang="id-ID"/>
          </a:p>
        </p:txBody>
      </p:sp>
    </p:spTree>
    <p:extLst>
      <p:ext uri="{BB962C8B-B14F-4D97-AF65-F5344CB8AC3E}">
        <p14:creationId xmlns:p14="http://schemas.microsoft.com/office/powerpoint/2010/main" val="118474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Demikian juga eksperimen kimia. Untuk keperluan industri biasanya diperlukan juga experimental design unutuk mendapatkan hasil yang terbaik.</a:t>
            </a:r>
            <a:endParaRPr lang="id-ID" dirty="0"/>
          </a:p>
        </p:txBody>
      </p:sp>
      <p:sp>
        <p:nvSpPr>
          <p:cNvPr id="4" name="Slide Number Placeholder 3"/>
          <p:cNvSpPr>
            <a:spLocks noGrp="1"/>
          </p:cNvSpPr>
          <p:nvPr>
            <p:ph type="sldNum" sz="quarter" idx="10"/>
          </p:nvPr>
        </p:nvSpPr>
        <p:spPr/>
        <p:txBody>
          <a:bodyPr/>
          <a:lstStyle/>
          <a:p>
            <a:fld id="{7CE78134-50A5-427C-9F7C-C2FA1B56A6E9}" type="slidenum">
              <a:rPr lang="id-ID" smtClean="0"/>
              <a:t>8</a:t>
            </a:fld>
            <a:endParaRPr lang="id-ID"/>
          </a:p>
        </p:txBody>
      </p:sp>
    </p:spTree>
    <p:extLst>
      <p:ext uri="{BB962C8B-B14F-4D97-AF65-F5344CB8AC3E}">
        <p14:creationId xmlns:p14="http://schemas.microsoft.com/office/powerpoint/2010/main" val="1807858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Statistika juga</a:t>
            </a:r>
            <a:r>
              <a:rPr lang="id-ID" baseline="0" dirty="0" smtClean="0"/>
              <a:t> ada di HP yang anda gunakan, mulai dari penggunaannya dalam quality control, riset </a:t>
            </a:r>
            <a:r>
              <a:rPr lang="id-ID" dirty="0" smtClean="0"/>
              <a:t>pemasarannya</a:t>
            </a:r>
            <a:r>
              <a:rPr lang="id-ID" baseline="0" dirty="0" smtClean="0"/>
              <a:t> sampai ke </a:t>
            </a:r>
            <a:r>
              <a:rPr lang="id-ID" dirty="0" smtClean="0"/>
              <a:t>analisis statistik terkait social network.</a:t>
            </a:r>
            <a:endParaRPr lang="id-ID" dirty="0"/>
          </a:p>
        </p:txBody>
      </p:sp>
      <p:sp>
        <p:nvSpPr>
          <p:cNvPr id="4" name="Slide Number Placeholder 3"/>
          <p:cNvSpPr>
            <a:spLocks noGrp="1"/>
          </p:cNvSpPr>
          <p:nvPr>
            <p:ph type="sldNum" sz="quarter" idx="10"/>
          </p:nvPr>
        </p:nvSpPr>
        <p:spPr/>
        <p:txBody>
          <a:bodyPr/>
          <a:lstStyle/>
          <a:p>
            <a:fld id="{7CE78134-50A5-427C-9F7C-C2FA1B56A6E9}" type="slidenum">
              <a:rPr lang="id-ID" smtClean="0"/>
              <a:t>9</a:t>
            </a:fld>
            <a:endParaRPr lang="id-ID"/>
          </a:p>
        </p:txBody>
      </p:sp>
    </p:spTree>
    <p:extLst>
      <p:ext uri="{BB962C8B-B14F-4D97-AF65-F5344CB8AC3E}">
        <p14:creationId xmlns:p14="http://schemas.microsoft.com/office/powerpoint/2010/main" val="3791709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59E1F0-E452-45A4-9591-E19E7A7CC17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61F6E-BF23-443B-9DFF-C3542FAF651F}" type="slidenum">
              <a:rPr lang="en-US" smtClean="0"/>
              <a:t>‹#›</a:t>
            </a:fld>
            <a:endParaRPr lang="en-US"/>
          </a:p>
        </p:txBody>
      </p:sp>
    </p:spTree>
    <p:extLst>
      <p:ext uri="{BB962C8B-B14F-4D97-AF65-F5344CB8AC3E}">
        <p14:creationId xmlns:p14="http://schemas.microsoft.com/office/powerpoint/2010/main" val="2881737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9E1F0-E452-45A4-9591-E19E7A7CC17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61F6E-BF23-443B-9DFF-C3542FAF651F}" type="slidenum">
              <a:rPr lang="en-US" smtClean="0"/>
              <a:t>‹#›</a:t>
            </a:fld>
            <a:endParaRPr lang="en-US"/>
          </a:p>
        </p:txBody>
      </p:sp>
    </p:spTree>
    <p:extLst>
      <p:ext uri="{BB962C8B-B14F-4D97-AF65-F5344CB8AC3E}">
        <p14:creationId xmlns:p14="http://schemas.microsoft.com/office/powerpoint/2010/main" val="258574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9E1F0-E452-45A4-9591-E19E7A7CC17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61F6E-BF23-443B-9DFF-C3542FAF651F}" type="slidenum">
              <a:rPr lang="en-US" smtClean="0"/>
              <a:t>‹#›</a:t>
            </a:fld>
            <a:endParaRPr lang="en-US"/>
          </a:p>
        </p:txBody>
      </p:sp>
    </p:spTree>
    <p:extLst>
      <p:ext uri="{BB962C8B-B14F-4D97-AF65-F5344CB8AC3E}">
        <p14:creationId xmlns:p14="http://schemas.microsoft.com/office/powerpoint/2010/main" val="89608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AF650C81-1B2F-4839-BE8C-A51F27B538A5}" type="datetimeFigureOut">
              <a:rPr lang="id-ID" smtClean="0">
                <a:solidFill>
                  <a:prstClr val="black">
                    <a:tint val="75000"/>
                  </a:prstClr>
                </a:solidFill>
              </a:rPr>
              <a:pPr/>
              <a:t>08/02/2018</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1C0C92EB-DFF8-4240-9D73-8FFC5DA2C76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98841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F650C81-1B2F-4839-BE8C-A51F27B538A5}" type="datetimeFigureOut">
              <a:rPr lang="id-ID" smtClean="0">
                <a:solidFill>
                  <a:prstClr val="black">
                    <a:tint val="75000"/>
                  </a:prstClr>
                </a:solidFill>
              </a:rPr>
              <a:pPr/>
              <a:t>08/02/2018</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1C0C92EB-DFF8-4240-9D73-8FFC5DA2C76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799427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650C81-1B2F-4839-BE8C-A51F27B538A5}" type="datetimeFigureOut">
              <a:rPr lang="id-ID" smtClean="0">
                <a:solidFill>
                  <a:prstClr val="black">
                    <a:tint val="75000"/>
                  </a:prstClr>
                </a:solidFill>
              </a:rPr>
              <a:pPr/>
              <a:t>08/02/2018</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1C0C92EB-DFF8-4240-9D73-8FFC5DA2C76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287087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AF650C81-1B2F-4839-BE8C-A51F27B538A5}" type="datetimeFigureOut">
              <a:rPr lang="id-ID" smtClean="0">
                <a:solidFill>
                  <a:prstClr val="black">
                    <a:tint val="75000"/>
                  </a:prstClr>
                </a:solidFill>
              </a:rPr>
              <a:pPr/>
              <a:t>08/02/2018</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1C0C92EB-DFF8-4240-9D73-8FFC5DA2C76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746946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AF650C81-1B2F-4839-BE8C-A51F27B538A5}" type="datetimeFigureOut">
              <a:rPr lang="id-ID" smtClean="0">
                <a:solidFill>
                  <a:prstClr val="black">
                    <a:tint val="75000"/>
                  </a:prstClr>
                </a:solidFill>
              </a:rPr>
              <a:pPr/>
              <a:t>08/02/2018</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1C0C92EB-DFF8-4240-9D73-8FFC5DA2C76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653589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AF650C81-1B2F-4839-BE8C-A51F27B538A5}" type="datetimeFigureOut">
              <a:rPr lang="id-ID" smtClean="0">
                <a:solidFill>
                  <a:prstClr val="black">
                    <a:tint val="75000"/>
                  </a:prstClr>
                </a:solidFill>
              </a:rPr>
              <a:pPr/>
              <a:t>08/02/2018</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1C0C92EB-DFF8-4240-9D73-8FFC5DA2C76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77619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650C81-1B2F-4839-BE8C-A51F27B538A5}" type="datetimeFigureOut">
              <a:rPr lang="id-ID" smtClean="0">
                <a:solidFill>
                  <a:prstClr val="black">
                    <a:tint val="75000"/>
                  </a:prstClr>
                </a:solidFill>
              </a:rPr>
              <a:pPr/>
              <a:t>08/02/2018</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1C0C92EB-DFF8-4240-9D73-8FFC5DA2C76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791817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50C81-1B2F-4839-BE8C-A51F27B538A5}" type="datetimeFigureOut">
              <a:rPr lang="id-ID" smtClean="0">
                <a:solidFill>
                  <a:prstClr val="black">
                    <a:tint val="75000"/>
                  </a:prstClr>
                </a:solidFill>
              </a:rPr>
              <a:pPr/>
              <a:t>08/02/2018</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1C0C92EB-DFF8-4240-9D73-8FFC5DA2C76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14597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9E1F0-E452-45A4-9591-E19E7A7CC17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61F6E-BF23-443B-9DFF-C3542FAF651F}" type="slidenum">
              <a:rPr lang="en-US" smtClean="0"/>
              <a:t>‹#›</a:t>
            </a:fld>
            <a:endParaRPr lang="en-US"/>
          </a:p>
        </p:txBody>
      </p:sp>
    </p:spTree>
    <p:extLst>
      <p:ext uri="{BB962C8B-B14F-4D97-AF65-F5344CB8AC3E}">
        <p14:creationId xmlns:p14="http://schemas.microsoft.com/office/powerpoint/2010/main" val="341702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50C81-1B2F-4839-BE8C-A51F27B538A5}" type="datetimeFigureOut">
              <a:rPr lang="id-ID" smtClean="0">
                <a:solidFill>
                  <a:prstClr val="black">
                    <a:tint val="75000"/>
                  </a:prstClr>
                </a:solidFill>
              </a:rPr>
              <a:pPr/>
              <a:t>08/02/2018</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1C0C92EB-DFF8-4240-9D73-8FFC5DA2C76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944698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F650C81-1B2F-4839-BE8C-A51F27B538A5}" type="datetimeFigureOut">
              <a:rPr lang="id-ID" smtClean="0">
                <a:solidFill>
                  <a:prstClr val="black">
                    <a:tint val="75000"/>
                  </a:prstClr>
                </a:solidFill>
              </a:rPr>
              <a:pPr/>
              <a:t>08/02/2018</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1C0C92EB-DFF8-4240-9D73-8FFC5DA2C76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756061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F650C81-1B2F-4839-BE8C-A51F27B538A5}" type="datetimeFigureOut">
              <a:rPr lang="id-ID" smtClean="0">
                <a:solidFill>
                  <a:prstClr val="black">
                    <a:tint val="75000"/>
                  </a:prstClr>
                </a:solidFill>
              </a:rPr>
              <a:pPr/>
              <a:t>08/02/2018</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1C0C92EB-DFF8-4240-9D73-8FFC5DA2C76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850303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59E1F0-E452-45A4-9591-E19E7A7CC17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61F6E-BF23-443B-9DFF-C3542FAF651F}" type="slidenum">
              <a:rPr lang="en-US" smtClean="0"/>
              <a:t>‹#›</a:t>
            </a:fld>
            <a:endParaRPr lang="en-US"/>
          </a:p>
        </p:txBody>
      </p:sp>
    </p:spTree>
    <p:extLst>
      <p:ext uri="{BB962C8B-B14F-4D97-AF65-F5344CB8AC3E}">
        <p14:creationId xmlns:p14="http://schemas.microsoft.com/office/powerpoint/2010/main" val="1127776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59E1F0-E452-45A4-9591-E19E7A7CC17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661F6E-BF23-443B-9DFF-C3542FAF651F}" type="slidenum">
              <a:rPr lang="en-US" smtClean="0"/>
              <a:t>‹#›</a:t>
            </a:fld>
            <a:endParaRPr lang="en-US"/>
          </a:p>
        </p:txBody>
      </p:sp>
    </p:spTree>
    <p:extLst>
      <p:ext uri="{BB962C8B-B14F-4D97-AF65-F5344CB8AC3E}">
        <p14:creationId xmlns:p14="http://schemas.microsoft.com/office/powerpoint/2010/main" val="1552732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59E1F0-E452-45A4-9591-E19E7A7CC17D}"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661F6E-BF23-443B-9DFF-C3542FAF651F}" type="slidenum">
              <a:rPr lang="en-US" smtClean="0"/>
              <a:t>‹#›</a:t>
            </a:fld>
            <a:endParaRPr lang="en-US"/>
          </a:p>
        </p:txBody>
      </p:sp>
    </p:spTree>
    <p:extLst>
      <p:ext uri="{BB962C8B-B14F-4D97-AF65-F5344CB8AC3E}">
        <p14:creationId xmlns:p14="http://schemas.microsoft.com/office/powerpoint/2010/main" val="274544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59E1F0-E452-45A4-9591-E19E7A7CC17D}"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661F6E-BF23-443B-9DFF-C3542FAF651F}" type="slidenum">
              <a:rPr lang="en-US" smtClean="0"/>
              <a:t>‹#›</a:t>
            </a:fld>
            <a:endParaRPr lang="en-US"/>
          </a:p>
        </p:txBody>
      </p:sp>
    </p:spTree>
    <p:extLst>
      <p:ext uri="{BB962C8B-B14F-4D97-AF65-F5344CB8AC3E}">
        <p14:creationId xmlns:p14="http://schemas.microsoft.com/office/powerpoint/2010/main" val="1671544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59E1F0-E452-45A4-9591-E19E7A7CC17D}"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661F6E-BF23-443B-9DFF-C3542FAF651F}" type="slidenum">
              <a:rPr lang="en-US" smtClean="0"/>
              <a:t>‹#›</a:t>
            </a:fld>
            <a:endParaRPr lang="en-US"/>
          </a:p>
        </p:txBody>
      </p:sp>
    </p:spTree>
    <p:extLst>
      <p:ext uri="{BB962C8B-B14F-4D97-AF65-F5344CB8AC3E}">
        <p14:creationId xmlns:p14="http://schemas.microsoft.com/office/powerpoint/2010/main" val="1513442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59E1F0-E452-45A4-9591-E19E7A7CC17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661F6E-BF23-443B-9DFF-C3542FAF651F}" type="slidenum">
              <a:rPr lang="en-US" smtClean="0"/>
              <a:t>‹#›</a:t>
            </a:fld>
            <a:endParaRPr lang="en-US"/>
          </a:p>
        </p:txBody>
      </p:sp>
    </p:spTree>
    <p:extLst>
      <p:ext uri="{BB962C8B-B14F-4D97-AF65-F5344CB8AC3E}">
        <p14:creationId xmlns:p14="http://schemas.microsoft.com/office/powerpoint/2010/main" val="2274583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59E1F0-E452-45A4-9591-E19E7A7CC17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661F6E-BF23-443B-9DFF-C3542FAF651F}" type="slidenum">
              <a:rPr lang="en-US" smtClean="0"/>
              <a:t>‹#›</a:t>
            </a:fld>
            <a:endParaRPr lang="en-US"/>
          </a:p>
        </p:txBody>
      </p:sp>
    </p:spTree>
    <p:extLst>
      <p:ext uri="{BB962C8B-B14F-4D97-AF65-F5344CB8AC3E}">
        <p14:creationId xmlns:p14="http://schemas.microsoft.com/office/powerpoint/2010/main" val="1903151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9E1F0-E452-45A4-9591-E19E7A7CC17D}" type="datetimeFigureOut">
              <a:rPr lang="en-US" smtClean="0"/>
              <a:t>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661F6E-BF23-443B-9DFF-C3542FAF651F}" type="slidenum">
              <a:rPr lang="en-US" smtClean="0"/>
              <a:t>‹#›</a:t>
            </a:fld>
            <a:endParaRPr lang="en-US"/>
          </a:p>
        </p:txBody>
      </p:sp>
    </p:spTree>
    <p:extLst>
      <p:ext uri="{BB962C8B-B14F-4D97-AF65-F5344CB8AC3E}">
        <p14:creationId xmlns:p14="http://schemas.microsoft.com/office/powerpoint/2010/main" val="2746966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50C81-1B2F-4839-BE8C-A51F27B538A5}" type="datetimeFigureOut">
              <a:rPr lang="id-ID" smtClean="0">
                <a:solidFill>
                  <a:prstClr val="black">
                    <a:tint val="75000"/>
                  </a:prstClr>
                </a:solidFill>
              </a:rPr>
              <a:pPr/>
              <a:t>08/02/2018</a:t>
            </a:fld>
            <a:endParaRPr lang="id-ID">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C92EB-DFF8-4240-9D73-8FFC5DA2C76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955361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Statistika</a:t>
            </a:r>
            <a:endParaRPr lang="en-US" dirty="0"/>
          </a:p>
        </p:txBody>
      </p:sp>
      <p:sp>
        <p:nvSpPr>
          <p:cNvPr id="3" name="Subtitle 2"/>
          <p:cNvSpPr>
            <a:spLocks noGrp="1"/>
          </p:cNvSpPr>
          <p:nvPr>
            <p:ph type="subTitle" idx="1"/>
          </p:nvPr>
        </p:nvSpPr>
        <p:spPr/>
        <p:txBody>
          <a:bodyPr/>
          <a:lstStyle/>
          <a:p>
            <a:r>
              <a:rPr lang="en-US" dirty="0" smtClean="0"/>
              <a:t>Drs. </a:t>
            </a:r>
            <a:r>
              <a:rPr lang="en-US" dirty="0" err="1" smtClean="0"/>
              <a:t>Danardono</a:t>
            </a:r>
            <a:r>
              <a:rPr lang="en-US" dirty="0" smtClean="0"/>
              <a:t>, MPH, </a:t>
            </a:r>
            <a:r>
              <a:rPr lang="en-US" dirty="0" err="1" smtClean="0"/>
              <a:t>Ph.D</a:t>
            </a:r>
            <a:endParaRPr lang="en-US" dirty="0" smtClean="0"/>
          </a:p>
          <a:p>
            <a:r>
              <a:rPr lang="en-US" dirty="0" smtClean="0"/>
              <a:t>Rika </a:t>
            </a:r>
            <a:r>
              <a:rPr lang="en-US" dirty="0" err="1" smtClean="0"/>
              <a:t>Fitriani</a:t>
            </a:r>
            <a:r>
              <a:rPr lang="en-US" dirty="0" smtClean="0"/>
              <a:t>, </a:t>
            </a:r>
            <a:r>
              <a:rPr lang="en-US" dirty="0" err="1" smtClean="0"/>
              <a:t>S.Si</a:t>
            </a:r>
            <a:r>
              <a:rPr lang="en-US" dirty="0" smtClean="0"/>
              <a:t>, M.Sc.</a:t>
            </a:r>
            <a:endParaRPr lang="en-US" dirty="0"/>
          </a:p>
        </p:txBody>
      </p:sp>
    </p:spTree>
    <p:extLst>
      <p:ext uri="{BB962C8B-B14F-4D97-AF65-F5344CB8AC3E}">
        <p14:creationId xmlns:p14="http://schemas.microsoft.com/office/powerpoint/2010/main" val="763692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err="1" smtClean="0"/>
              <a:t>Deskripsi</a:t>
            </a:r>
            <a:r>
              <a:rPr lang="en-US" dirty="0" smtClean="0"/>
              <a:t> Data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524" y="342900"/>
            <a:ext cx="6200775" cy="6200775"/>
          </a:xfrm>
          <a:prstGeom prst="rect">
            <a:avLst/>
          </a:prstGeom>
        </p:spPr>
      </p:pic>
    </p:spTree>
    <p:extLst>
      <p:ext uri="{BB962C8B-B14F-4D97-AF65-F5344CB8AC3E}">
        <p14:creationId xmlns:p14="http://schemas.microsoft.com/office/powerpoint/2010/main" val="3164856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Arti Statistika</a:t>
            </a:r>
          </a:p>
        </p:txBody>
      </p:sp>
      <p:sp>
        <p:nvSpPr>
          <p:cNvPr id="21507" name="Rectangle 3"/>
          <p:cNvSpPr>
            <a:spLocks noGrp="1" noChangeArrowheads="1"/>
          </p:cNvSpPr>
          <p:nvPr>
            <p:ph type="body" idx="1"/>
          </p:nvPr>
        </p:nvSpPr>
        <p:spPr/>
        <p:txBody>
          <a:bodyPr/>
          <a:lstStyle/>
          <a:p>
            <a:r>
              <a:rPr lang="en-US" altLang="en-US" i="1"/>
              <a:t>Statistics - </a:t>
            </a:r>
            <a:r>
              <a:rPr lang="en-US" altLang="en-US"/>
              <a:t>Statistika </a:t>
            </a:r>
          </a:p>
          <a:p>
            <a:r>
              <a:rPr lang="en-US" altLang="en-US"/>
              <a:t>Statistic – Statistik (angka, data)</a:t>
            </a:r>
          </a:p>
          <a:p>
            <a:endParaRPr lang="en-US" altLang="en-US"/>
          </a:p>
        </p:txBody>
      </p:sp>
    </p:spTree>
    <p:extLst>
      <p:ext uri="{BB962C8B-B14F-4D97-AF65-F5344CB8AC3E}">
        <p14:creationId xmlns:p14="http://schemas.microsoft.com/office/powerpoint/2010/main" val="1043937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Statistika</a:t>
            </a:r>
            <a:endParaRPr lang="id-ID" dirty="0"/>
          </a:p>
        </p:txBody>
      </p:sp>
      <p:sp>
        <p:nvSpPr>
          <p:cNvPr id="3" name="Content Placeholder 2"/>
          <p:cNvSpPr>
            <a:spLocks noGrp="1"/>
          </p:cNvSpPr>
          <p:nvPr>
            <p:ph idx="1"/>
          </p:nvPr>
        </p:nvSpPr>
        <p:spPr/>
        <p:txBody>
          <a:bodyPr/>
          <a:lstStyle/>
          <a:p>
            <a:r>
              <a:rPr lang="id-ID" dirty="0" smtClean="0"/>
              <a:t>Ketidakpastian (</a:t>
            </a:r>
            <a:r>
              <a:rPr lang="id-ID" i="1" dirty="0" smtClean="0"/>
              <a:t>uncertainty</a:t>
            </a:r>
            <a:r>
              <a:rPr lang="id-ID" dirty="0" smtClean="0"/>
              <a:t>)</a:t>
            </a:r>
          </a:p>
          <a:p>
            <a:r>
              <a:rPr lang="id-ID" dirty="0" smtClean="0"/>
              <a:t>Data dan pengukuran (</a:t>
            </a:r>
            <a:r>
              <a:rPr lang="id-ID" i="1" dirty="0" smtClean="0"/>
              <a:t>measurement</a:t>
            </a:r>
            <a:r>
              <a:rPr lang="id-ID" dirty="0" smtClean="0"/>
              <a:t>)</a:t>
            </a:r>
          </a:p>
          <a:p>
            <a:r>
              <a:rPr lang="id-ID" dirty="0" smtClean="0"/>
              <a:t>Pengambilan kesimpulan (</a:t>
            </a:r>
            <a:r>
              <a:rPr lang="id-ID" i="1" dirty="0" smtClean="0"/>
              <a:t>inference</a:t>
            </a:r>
            <a:r>
              <a:rPr lang="id-ID" dirty="0" smtClean="0"/>
              <a:t>)</a:t>
            </a:r>
            <a:endParaRPr lang="id-ID" dirty="0"/>
          </a:p>
        </p:txBody>
      </p:sp>
    </p:spTree>
    <p:extLst>
      <p:ext uri="{BB962C8B-B14F-4D97-AF65-F5344CB8AC3E}">
        <p14:creationId xmlns:p14="http://schemas.microsoft.com/office/powerpoint/2010/main" val="2125882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Konsep Berpikir Statistik</a:t>
            </a:r>
            <a:endParaRPr lang="id-ID" dirty="0"/>
          </a:p>
        </p:txBody>
      </p:sp>
      <p:sp>
        <p:nvSpPr>
          <p:cNvPr id="4" name="Oval 3"/>
          <p:cNvSpPr/>
          <p:nvPr/>
        </p:nvSpPr>
        <p:spPr>
          <a:xfrm>
            <a:off x="4295800" y="1628800"/>
            <a:ext cx="3528392" cy="1800200"/>
          </a:xfrm>
          <a:prstGeom prst="ellipse">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id-ID" sz="2400" dirty="0">
                <a:solidFill>
                  <a:prstClr val="black"/>
                </a:solidFill>
              </a:rPr>
              <a:t>Teori/Populasi/</a:t>
            </a:r>
          </a:p>
          <a:p>
            <a:pPr algn="ctr"/>
            <a:r>
              <a:rPr lang="id-ID" sz="2400" dirty="0">
                <a:solidFill>
                  <a:prstClr val="black"/>
                </a:solidFill>
              </a:rPr>
              <a:t>Hipotesis/general</a:t>
            </a:r>
            <a:endParaRPr lang="id-ID" sz="2400" dirty="0">
              <a:solidFill>
                <a:prstClr val="black"/>
              </a:solidFill>
            </a:endParaRPr>
          </a:p>
        </p:txBody>
      </p:sp>
      <p:sp>
        <p:nvSpPr>
          <p:cNvPr id="5" name="Oval 4"/>
          <p:cNvSpPr/>
          <p:nvPr/>
        </p:nvSpPr>
        <p:spPr>
          <a:xfrm>
            <a:off x="4223792" y="4005064"/>
            <a:ext cx="3672408" cy="1800200"/>
          </a:xfrm>
          <a:prstGeom prst="ellipse">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id-ID" sz="2400" dirty="0">
                <a:solidFill>
                  <a:prstClr val="black"/>
                </a:solidFill>
              </a:rPr>
              <a:t>Observasi/Sampel/</a:t>
            </a:r>
          </a:p>
          <a:p>
            <a:pPr algn="ctr"/>
            <a:r>
              <a:rPr lang="id-ID" sz="2400" dirty="0">
                <a:solidFill>
                  <a:prstClr val="black"/>
                </a:solidFill>
              </a:rPr>
              <a:t>Empiris/spesifik</a:t>
            </a:r>
            <a:endParaRPr lang="id-ID" sz="2400" dirty="0">
              <a:solidFill>
                <a:prstClr val="black"/>
              </a:solidFill>
            </a:endParaRPr>
          </a:p>
        </p:txBody>
      </p:sp>
      <p:cxnSp>
        <p:nvCxnSpPr>
          <p:cNvPr id="8" name="Curved Connector 7"/>
          <p:cNvCxnSpPr>
            <a:stCxn id="4" idx="6"/>
            <a:endCxn id="5" idx="6"/>
          </p:cNvCxnSpPr>
          <p:nvPr/>
        </p:nvCxnSpPr>
        <p:spPr>
          <a:xfrm>
            <a:off x="7824192" y="2528900"/>
            <a:ext cx="72008" cy="2376264"/>
          </a:xfrm>
          <a:prstGeom prst="curvedConnector3">
            <a:avLst>
              <a:gd name="adj1" fmla="val 1032552"/>
            </a:avLst>
          </a:prstGeom>
          <a:ln>
            <a:headEnd type="none" w="med" len="med"/>
            <a:tailEnd type="arrow" w="med" len="med"/>
          </a:ln>
        </p:spPr>
        <p:style>
          <a:lnRef idx="2">
            <a:schemeClr val="accent3"/>
          </a:lnRef>
          <a:fillRef idx="0">
            <a:schemeClr val="accent3"/>
          </a:fillRef>
          <a:effectRef idx="1">
            <a:schemeClr val="accent3"/>
          </a:effectRef>
          <a:fontRef idx="minor">
            <a:schemeClr val="tx1"/>
          </a:fontRef>
        </p:style>
      </p:cxnSp>
      <p:cxnSp>
        <p:nvCxnSpPr>
          <p:cNvPr id="11" name="Curved Connector 10"/>
          <p:cNvCxnSpPr>
            <a:stCxn id="5" idx="2"/>
            <a:endCxn id="4" idx="2"/>
          </p:cNvCxnSpPr>
          <p:nvPr/>
        </p:nvCxnSpPr>
        <p:spPr>
          <a:xfrm rot="10800000" flipH="1">
            <a:off x="4223792" y="2528900"/>
            <a:ext cx="72008" cy="2376264"/>
          </a:xfrm>
          <a:prstGeom prst="curvedConnector3">
            <a:avLst>
              <a:gd name="adj1" fmla="val -1210335"/>
            </a:avLst>
          </a:prstGeom>
          <a:ln>
            <a:headEnd type="none" w="med" len="med"/>
            <a:tailEnd type="arrow" w="med" len="med"/>
          </a:ln>
        </p:spPr>
        <p:style>
          <a:lnRef idx="2">
            <a:schemeClr val="accent3"/>
          </a:lnRef>
          <a:fillRef idx="0">
            <a:schemeClr val="accent3"/>
          </a:fillRef>
          <a:effectRef idx="1">
            <a:schemeClr val="accent3"/>
          </a:effectRef>
          <a:fontRef idx="minor">
            <a:schemeClr val="tx1"/>
          </a:fontRef>
        </p:style>
      </p:cxnSp>
      <p:sp>
        <p:nvSpPr>
          <p:cNvPr id="17" name="TextBox 16"/>
          <p:cNvSpPr txBox="1"/>
          <p:nvPr/>
        </p:nvSpPr>
        <p:spPr>
          <a:xfrm>
            <a:off x="8544272" y="3501008"/>
            <a:ext cx="1113638" cy="707886"/>
          </a:xfrm>
          <a:prstGeom prst="rect">
            <a:avLst/>
          </a:prstGeom>
          <a:noFill/>
        </p:spPr>
        <p:txBody>
          <a:bodyPr wrap="none" rtlCol="0">
            <a:spAutoFit/>
          </a:bodyPr>
          <a:lstStyle/>
          <a:p>
            <a:r>
              <a:rPr lang="id-ID" sz="2000" dirty="0">
                <a:solidFill>
                  <a:prstClr val="black"/>
                </a:solidFill>
              </a:rPr>
              <a:t>Deduksi/</a:t>
            </a:r>
          </a:p>
          <a:p>
            <a:r>
              <a:rPr lang="id-ID" sz="2000" dirty="0">
                <a:solidFill>
                  <a:prstClr val="black"/>
                </a:solidFill>
              </a:rPr>
              <a:t>Prediksi</a:t>
            </a:r>
            <a:endParaRPr lang="id-ID" sz="2000" dirty="0">
              <a:solidFill>
                <a:prstClr val="black"/>
              </a:solidFill>
            </a:endParaRPr>
          </a:p>
        </p:txBody>
      </p:sp>
      <p:sp>
        <p:nvSpPr>
          <p:cNvPr id="18" name="TextBox 17"/>
          <p:cNvSpPr txBox="1"/>
          <p:nvPr/>
        </p:nvSpPr>
        <p:spPr>
          <a:xfrm>
            <a:off x="2207568" y="3513202"/>
            <a:ext cx="1091902" cy="707886"/>
          </a:xfrm>
          <a:prstGeom prst="rect">
            <a:avLst/>
          </a:prstGeom>
          <a:noFill/>
        </p:spPr>
        <p:txBody>
          <a:bodyPr wrap="none" rtlCol="0">
            <a:spAutoFit/>
          </a:bodyPr>
          <a:lstStyle/>
          <a:p>
            <a:pPr algn="r"/>
            <a:r>
              <a:rPr lang="id-ID" sz="2000" dirty="0">
                <a:solidFill>
                  <a:prstClr val="black"/>
                </a:solidFill>
              </a:rPr>
              <a:t>Induksi/</a:t>
            </a:r>
          </a:p>
          <a:p>
            <a:pPr algn="r"/>
            <a:r>
              <a:rPr lang="id-ID" sz="2000" dirty="0">
                <a:solidFill>
                  <a:prstClr val="black"/>
                </a:solidFill>
              </a:rPr>
              <a:t>Inferensi</a:t>
            </a:r>
            <a:endParaRPr lang="id-ID" sz="2000" dirty="0">
              <a:solidFill>
                <a:prstClr val="black"/>
              </a:solidFill>
            </a:endParaRPr>
          </a:p>
        </p:txBody>
      </p:sp>
    </p:spTree>
    <p:extLst>
      <p:ext uri="{BB962C8B-B14F-4D97-AF65-F5344CB8AC3E}">
        <p14:creationId xmlns:p14="http://schemas.microsoft.com/office/powerpoint/2010/main" val="3299610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Semua menggunakan Statistika</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712" y="4293097"/>
            <a:ext cx="333375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520" y="2078115"/>
            <a:ext cx="3096344" cy="2662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0587" y="1471392"/>
            <a:ext cx="4525094" cy="339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385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Semua menggunakan Statistika</a:t>
            </a:r>
            <a:endParaRPr lang="id-ID"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896" y="2132856"/>
            <a:ext cx="4776192" cy="3582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897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Semua menggunakan Statistika</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641" y="1673722"/>
            <a:ext cx="4707607" cy="470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3042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Semua menggunakan Statistika</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576" y="1728789"/>
            <a:ext cx="47625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169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Semua menggunakan Statistika</a:t>
            </a:r>
          </a:p>
        </p:txBody>
      </p:sp>
      <p:pic>
        <p:nvPicPr>
          <p:cNvPr id="4" name="Picture 2"/>
          <p:cNvPicPr>
            <a:picLocks noChangeAspect="1" noChangeArrowheads="1"/>
          </p:cNvPicPr>
          <p:nvPr/>
        </p:nvPicPr>
        <p:blipFill>
          <a:blip r:embed="rId3"/>
          <a:srcRect/>
          <a:stretch>
            <a:fillRect/>
          </a:stretch>
        </p:blipFill>
        <p:spPr bwMode="auto">
          <a:xfrm>
            <a:off x="1881158" y="1571612"/>
            <a:ext cx="3086100" cy="3810000"/>
          </a:xfrm>
          <a:prstGeom prst="rect">
            <a:avLst/>
          </a:prstGeom>
          <a:noFill/>
          <a:ln w="9525">
            <a:noFill/>
            <a:miter lim="800000"/>
            <a:headEnd/>
            <a:tailEnd/>
          </a:ln>
          <a:effectLst/>
        </p:spPr>
      </p:pic>
      <p:sp>
        <p:nvSpPr>
          <p:cNvPr id="6" name="Rectangle 5"/>
          <p:cNvSpPr/>
          <p:nvPr/>
        </p:nvSpPr>
        <p:spPr>
          <a:xfrm>
            <a:off x="3935760" y="1988840"/>
            <a:ext cx="576064" cy="72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3647728" y="3063620"/>
            <a:ext cx="972108" cy="4129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888084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TotalTime>
  <Words>249</Words>
  <Application>Microsoft Office PowerPoint</Application>
  <PresentationFormat>Widescreen</PresentationFormat>
  <Paragraphs>40</Paragraphs>
  <Slides>10</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Calibri Light</vt:lpstr>
      <vt:lpstr>Office Theme</vt:lpstr>
      <vt:lpstr>1_Office Theme</vt:lpstr>
      <vt:lpstr>Statistika</vt:lpstr>
      <vt:lpstr>Arti Statistika</vt:lpstr>
      <vt:lpstr>Statistika</vt:lpstr>
      <vt:lpstr>Konsep Berpikir Statistik</vt:lpstr>
      <vt:lpstr>Semua menggunakan Statistika</vt:lpstr>
      <vt:lpstr>Semua menggunakan Statistika</vt:lpstr>
      <vt:lpstr>Semua menggunakan Statistika</vt:lpstr>
      <vt:lpstr>Semua menggunakan Statistika</vt:lpstr>
      <vt:lpstr>Semua menggunakan Statistika</vt:lpstr>
      <vt:lpstr>Deskripsi Data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Sony</cp:lastModifiedBy>
  <cp:revision>8</cp:revision>
  <dcterms:created xsi:type="dcterms:W3CDTF">2018-02-07T17:49:42Z</dcterms:created>
  <dcterms:modified xsi:type="dcterms:W3CDTF">2018-02-07T23:23:33Z</dcterms:modified>
</cp:coreProperties>
</file>